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4"/>
  </p:notesMasterIdLst>
  <p:handoutMasterIdLst>
    <p:handoutMasterId r:id="rId95"/>
  </p:handoutMasterIdLst>
  <p:sldIdLst>
    <p:sldId id="256" r:id="rId2"/>
    <p:sldId id="419" r:id="rId3"/>
    <p:sldId id="527" r:id="rId4"/>
    <p:sldId id="439" r:id="rId5"/>
    <p:sldId id="522" r:id="rId6"/>
    <p:sldId id="523" r:id="rId7"/>
    <p:sldId id="524" r:id="rId8"/>
    <p:sldId id="525" r:id="rId9"/>
    <p:sldId id="414" r:id="rId10"/>
    <p:sldId id="364" r:id="rId11"/>
    <p:sldId id="415" r:id="rId12"/>
    <p:sldId id="367" r:id="rId13"/>
    <p:sldId id="376" r:id="rId14"/>
    <p:sldId id="370" r:id="rId15"/>
    <p:sldId id="444" r:id="rId16"/>
    <p:sldId id="538" r:id="rId17"/>
    <p:sldId id="539" r:id="rId18"/>
    <p:sldId id="431" r:id="rId19"/>
    <p:sldId id="540" r:id="rId20"/>
    <p:sldId id="534" r:id="rId21"/>
    <p:sldId id="535" r:id="rId22"/>
    <p:sldId id="585" r:id="rId23"/>
    <p:sldId id="541" r:id="rId24"/>
    <p:sldId id="542" r:id="rId25"/>
    <p:sldId id="377" r:id="rId26"/>
    <p:sldId id="586" r:id="rId27"/>
    <p:sldId id="587" r:id="rId28"/>
    <p:sldId id="588" r:id="rId29"/>
    <p:sldId id="589" r:id="rId30"/>
    <p:sldId id="590" r:id="rId31"/>
    <p:sldId id="591" r:id="rId32"/>
    <p:sldId id="458" r:id="rId33"/>
    <p:sldId id="584" r:id="rId34"/>
    <p:sldId id="544" r:id="rId35"/>
    <p:sldId id="592" r:id="rId36"/>
    <p:sldId id="593" r:id="rId37"/>
    <p:sldId id="594" r:id="rId38"/>
    <p:sldId id="596" r:id="rId39"/>
    <p:sldId id="546" r:id="rId40"/>
    <p:sldId id="381" r:id="rId41"/>
    <p:sldId id="529" r:id="rId42"/>
    <p:sldId id="530" r:id="rId43"/>
    <p:sldId id="548" r:id="rId44"/>
    <p:sldId id="549" r:id="rId45"/>
    <p:sldId id="598" r:id="rId46"/>
    <p:sldId id="581" r:id="rId47"/>
    <p:sldId id="582" r:id="rId48"/>
    <p:sldId id="599" r:id="rId49"/>
    <p:sldId id="600" r:id="rId50"/>
    <p:sldId id="547" r:id="rId51"/>
    <p:sldId id="550" r:id="rId52"/>
    <p:sldId id="597" r:id="rId53"/>
    <p:sldId id="378" r:id="rId54"/>
    <p:sldId id="573" r:id="rId55"/>
    <p:sldId id="471" r:id="rId56"/>
    <p:sldId id="509" r:id="rId57"/>
    <p:sldId id="566" r:id="rId58"/>
    <p:sldId id="423" r:id="rId59"/>
    <p:sldId id="574" r:id="rId60"/>
    <p:sldId id="557" r:id="rId61"/>
    <p:sldId id="561" r:id="rId62"/>
    <p:sldId id="562" r:id="rId63"/>
    <p:sldId id="467" r:id="rId64"/>
    <p:sldId id="563" r:id="rId65"/>
    <p:sldId id="575" r:id="rId66"/>
    <p:sldId id="576" r:id="rId67"/>
    <p:sldId id="564" r:id="rId68"/>
    <p:sldId id="583" r:id="rId69"/>
    <p:sldId id="565" r:id="rId70"/>
    <p:sldId id="387" r:id="rId71"/>
    <p:sldId id="472" r:id="rId72"/>
    <p:sldId id="477" r:id="rId73"/>
    <p:sldId id="567" r:id="rId74"/>
    <p:sldId id="390" r:id="rId75"/>
    <p:sldId id="479" r:id="rId76"/>
    <p:sldId id="481" r:id="rId77"/>
    <p:sldId id="482" r:id="rId78"/>
    <p:sldId id="487" r:id="rId79"/>
    <p:sldId id="568" r:id="rId80"/>
    <p:sldId id="577" r:id="rId81"/>
    <p:sldId id="392" r:id="rId82"/>
    <p:sldId id="569" r:id="rId83"/>
    <p:sldId id="570" r:id="rId84"/>
    <p:sldId id="571" r:id="rId85"/>
    <p:sldId id="579" r:id="rId86"/>
    <p:sldId id="578" r:id="rId87"/>
    <p:sldId id="407" r:id="rId88"/>
    <p:sldId id="428" r:id="rId89"/>
    <p:sldId id="442" r:id="rId90"/>
    <p:sldId id="443" r:id="rId91"/>
    <p:sldId id="580" r:id="rId92"/>
    <p:sldId id="409" r:id="rId9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11"/>
    <p:restoredTop sz="75397"/>
  </p:normalViewPr>
  <p:slideViewPr>
    <p:cSldViewPr>
      <p:cViewPr varScale="1">
        <p:scale>
          <a:sx n="120" d="100"/>
          <a:sy n="120" d="100"/>
        </p:scale>
        <p:origin x="3688"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7/25/18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25</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2723530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41</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662245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53</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11</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ode.pyret.org/editor#share=0BzzMl1BJlJDkVTlPTjlIWFB2aDA"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code.pyret.org/editor#share=0BzzMl1BJlJDkbnZhbE1QSEE0eE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image" Target="../media/image17.tiff"/><Relationship Id="rId1" Type="http://schemas.openxmlformats.org/officeDocument/2006/relationships/slideLayout" Target="../slideLayouts/slideLayout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1.xml"/><Relationship Id="rId4" Type="http://schemas.openxmlformats.org/officeDocument/2006/relationships/image" Target="../media/image16.emf"/></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46.tiff"/><Relationship Id="rId5" Type="http://schemas.openxmlformats.org/officeDocument/2006/relationships/image" Target="../media/image45.jpeg"/><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 or create your own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Getting Rows and Values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 get-row :: (t :: Table, index :: Number) </a:t>
            </a:r>
            <a:r>
              <a:rPr lang="en-US" altLang="en-US" sz="2400" dirty="0">
                <a:solidFill>
                  <a:schemeClr val="accent1"/>
                </a:solidFill>
                <a:latin typeface="Helvetica" charset="0"/>
                <a:ea typeface="ＭＳ Ｐゴシック" charset="-128"/>
                <a:cs typeface="Helvetica" charset="0"/>
                <a:sym typeface="Wingdings"/>
              </a:rPr>
              <a:t> </a:t>
            </a:r>
            <a:r>
              <a:rPr lang="en-US" altLang="en-US" sz="24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400" dirty="0">
                <a:latin typeface="Helvetica" charset="0"/>
                <a:ea typeface="ＭＳ Ｐゴシック" charset="-128"/>
                <a:cs typeface="Helvetica" charset="0"/>
              </a:rPr>
              <a:t>Index starts at zero, </a:t>
            </a:r>
            <a:r>
              <a:rPr lang="en-US" altLang="en-US" sz="2400" i="1" dirty="0">
                <a:latin typeface="Helvetica" charset="0"/>
                <a:ea typeface="ＭＳ Ｐゴシック" charset="-128"/>
                <a:cs typeface="Helvetica" charset="0"/>
              </a:rPr>
              <a:t>not one!</a:t>
            </a:r>
            <a:endParaRPr lang="en-US" altLang="en-US" sz="2400" dirty="0">
              <a:latin typeface="Helvetica" charset="0"/>
              <a:ea typeface="ＭＳ Ｐゴシック" charset="-128"/>
              <a:cs typeface="Helvetica" charset="0"/>
            </a:endParaRP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(animals-table, 3)[“species”]</a:t>
            </a:r>
          </a:p>
          <a:p>
            <a:pPr eaLnBrk="1" hangingPunct="1">
              <a:lnSpc>
                <a:spcPct val="150000"/>
              </a:lnSpc>
            </a:pPr>
            <a:r>
              <a:rPr lang="en-US" altLang="en-US" sz="24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4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Writing </a:t>
            </a:r>
            <a:r>
              <a:rPr lang="en-US" dirty="0">
                <a:latin typeface="Courier New" charset="0"/>
                <a:ea typeface="Courier New" charset="0"/>
                <a:cs typeface="Courier New" charset="0"/>
              </a:rPr>
              <a:t>examples</a:t>
            </a:r>
          </a:p>
        </p:txBody>
      </p:sp>
      <p:sp>
        <p:nvSpPr>
          <p:cNvPr id="9" name="Content Placeholder 2"/>
          <p:cNvSpPr>
            <a:spLocks noGrp="1"/>
          </p:cNvSpPr>
          <p:nvPr>
            <p:ph idx="1"/>
          </p:nvPr>
        </p:nvSpPr>
        <p:spPr>
          <a:xfrm>
            <a:off x="152400" y="1722438"/>
            <a:ext cx="8839200" cy="4525962"/>
          </a:xfrm>
        </p:spPr>
        <p:txBody>
          <a:bodyPr/>
          <a:lstStyle/>
          <a:p>
            <a:pPr marL="0" indent="873125" eaLnBrk="1" hangingPunct="1">
              <a:buNone/>
            </a:pPr>
            <a:r>
              <a:rPr lang="en-US" altLang="en-US" sz="2400" b="1" dirty="0">
                <a:solidFill>
                  <a:schemeClr val="accent1"/>
                </a:solidFill>
                <a:latin typeface="Courier New" charset="0"/>
                <a:ea typeface="Courier New" charset="0"/>
                <a:cs typeface="Courier New" charset="0"/>
              </a:rPr>
              <a:t>example:</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19) is  5</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-2) is -2</a:t>
            </a:r>
          </a:p>
          <a:p>
            <a:pPr marL="0" indent="873125" eaLnBrk="1" hangingPunct="1">
              <a:buNone/>
            </a:pPr>
            <a:r>
              <a:rPr lang="en-US" altLang="en-US" sz="2400" b="1" dirty="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Example blocks are a way for us to </a:t>
            </a:r>
            <a:r>
              <a:rPr lang="en-US" altLang="en-US" sz="2000" i="1" dirty="0">
                <a:latin typeface="Helvetica" charset="0"/>
                <a:ea typeface="ＭＳ Ｐゴシック" charset="-128"/>
                <a:cs typeface="Helvetica" charset="0"/>
              </a:rPr>
              <a:t>automatically check our work.</a:t>
            </a:r>
            <a:endParaRPr lang="en-US" altLang="en-US" sz="2000" dirty="0">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Add two new examples that use </a:t>
            </a:r>
            <a:r>
              <a:rPr lang="en-US" altLang="en-US" sz="2000" dirty="0" err="1">
                <a:latin typeface="Courier New" charset="0"/>
                <a:ea typeface="Courier New" charset="0"/>
                <a:cs typeface="Courier New" charset="0"/>
              </a:rPr>
              <a:t>num</a:t>
            </a:r>
            <a:r>
              <a:rPr lang="en-US" altLang="en-US" sz="2000" dirty="0">
                <a:latin typeface="Courier New" charset="0"/>
                <a:ea typeface="Courier New" charset="0"/>
                <a:cs typeface="Courier New" charset="0"/>
              </a:rPr>
              <a:t>-sqrt</a:t>
            </a:r>
          </a:p>
          <a:p>
            <a:pPr eaLnBrk="1" hangingPunct="1">
              <a:lnSpc>
                <a:spcPct val="150000"/>
              </a:lnSpc>
            </a:pPr>
            <a:endParaRPr lang="en-US" altLang="en-US" sz="2000" dirty="0">
              <a:latin typeface="Courier New" charset="0"/>
              <a:ea typeface="Courier New" charset="0"/>
              <a:cs typeface="Courier New" charset="0"/>
            </a:endParaRPr>
          </a:p>
          <a:p>
            <a:pPr eaLnBrk="1" hangingPunct="1">
              <a:lnSpc>
                <a:spcPct val="150000"/>
              </a:lnSpc>
            </a:pPr>
            <a:r>
              <a:rPr lang="en-US" altLang="en-US" sz="2000" dirty="0">
                <a:solidFill>
                  <a:schemeClr val="bg1"/>
                </a:solidFill>
                <a:latin typeface="Helvetica" charset="0"/>
                <a:ea typeface="Helvetica" charset="0"/>
                <a:cs typeface="Helvetica" charset="0"/>
              </a:rPr>
              <a:t>Practice on Page 6</a:t>
            </a: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301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On Page 8</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Animals Starter File</a:t>
            </a:r>
            <a:r>
              <a:rPr lang="en-US" altLang="en-US" sz="24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416320"/>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a:solidFill>
                  <a:schemeClr val="accent1"/>
                </a:solidFill>
                <a:latin typeface="Courier New" charset="0"/>
                <a:ea typeface="Courier New" charset="0"/>
                <a:cs typeface="Courier New" charset="0"/>
              </a:rPr>
              <a:t>gdrive</a:t>
            </a:r>
            <a:r>
              <a:rPr lang="en-US" sz="1800" dirty="0">
                <a:solidFill>
                  <a:schemeClr val="accent1"/>
                </a:solidFill>
                <a:latin typeface="Courier New" charset="0"/>
                <a:ea typeface="Courier New" charset="0"/>
                <a:cs typeface="Courier New" charset="0"/>
              </a:rPr>
              <a:t>-sheets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tables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lumMod val="75000"/>
                  </a:schemeClr>
                </a:solidFill>
                <a:latin typeface="Courier New" charset="0"/>
                <a:ea typeface="Courier New" charset="0"/>
                <a:cs typeface="Courier New" charset="0"/>
              </a:rPr>
              <a:t># load the file</a:t>
            </a:r>
          </a:p>
          <a:p>
            <a:r>
              <a:rPr lang="en-US" sz="1800" dirty="0">
                <a:solidFill>
                  <a:schemeClr val="accent1"/>
                </a:solidFill>
                <a:latin typeface="Courier New" charset="0"/>
                <a:ea typeface="Courier New" charset="0"/>
                <a:cs typeface="Courier New" charset="0"/>
              </a:rPr>
              <a:t>shelter-sheet = load-spreadsheet("19m1bUCQo3fCzmSEmWMjTfnmsNIMqiByLytHE0JYtnQM")</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animals</a:t>
            </a:r>
          </a:p>
          <a:p>
            <a:r>
              <a:rPr lang="en-US" sz="1800" dirty="0">
                <a:solidFill>
                  <a:schemeClr val="accent1"/>
                </a:solidFill>
                <a:latin typeface="Courier New" charset="0"/>
                <a:ea typeface="Courier New" charset="0"/>
                <a:cs typeface="Courier New" charset="0"/>
              </a:rPr>
              <a:t>animals-table =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legs</a:t>
            </a:r>
          </a:p>
          <a:p>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shelter-</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br>
              <a:rPr lang="en-US" sz="1800" dirty="0">
                <a:solidFill>
                  <a:schemeClr val="accent1"/>
                </a:solidFill>
                <a:latin typeface="Courier New" charset="0"/>
                <a:ea typeface="Courier New" charset="0"/>
                <a:cs typeface="Courier New" charset="0"/>
              </a:rPr>
            </a:br>
            <a:r>
              <a:rPr lang="en-US" sz="1800" b="1" dirty="0">
                <a:solidFill>
                  <a:schemeClr val="accent1"/>
                </a:solidFill>
                <a:latin typeface="Courier New" charset="0"/>
                <a:ea typeface="Courier New" charset="0"/>
                <a:cs typeface="Courier New" charset="0"/>
              </a:rPr>
              <a:t>end</a:t>
            </a:r>
          </a:p>
        </p:txBody>
      </p:sp>
      <p:sp>
        <p:nvSpPr>
          <p:cNvPr id="8" name="Rectangle 7"/>
          <p:cNvSpPr>
            <a:spLocks noChangeArrowheads="1"/>
          </p:cNvSpPr>
          <p:nvPr/>
        </p:nvSpPr>
        <p:spPr bwMode="auto">
          <a:xfrm>
            <a:off x="304800" y="5330713"/>
            <a:ext cx="8610600" cy="9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00"/>
              </a:spcAft>
              <a:buClr>
                <a:srgbClr val="4C4C4C"/>
              </a:buClr>
              <a:buSzTx/>
            </a:pPr>
            <a:endParaRPr lang="en-US" altLang="en-US" sz="2400" dirty="0">
              <a:latin typeface="Arial" charset="0"/>
              <a:ea typeface="Arial" charset="0"/>
              <a:cs typeface="Arial" charset="0"/>
            </a:endParaRPr>
          </a:p>
          <a:p>
            <a:pPr marL="342900" indent="-342900" eaLnBrk="1" hangingPunct="1">
              <a:spcAft>
                <a:spcPts val="1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animals-table</a:t>
            </a:r>
            <a:r>
              <a:rPr lang="en-US" altLang="en-US" sz="2400" dirty="0">
                <a:latin typeface="Arial" charset="0"/>
                <a:ea typeface="Arial" charset="0"/>
                <a:cs typeface="Arial" charset="0"/>
              </a:rPr>
              <a:t> into the Interactions Area</a:t>
            </a:r>
            <a:endParaRPr lang="en-US" altLang="en-US" sz="2000" dirty="0">
              <a:latin typeface="Arial" charset="0"/>
              <a:ea typeface="Arial" charset="0"/>
              <a:cs typeface="Arial" charset="0"/>
            </a:endParaRP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150000"/>
              </a:lnSpc>
            </a:pPr>
            <a:r>
              <a:rPr lang="en-US" sz="2200" dirty="0"/>
              <a:t>How many </a:t>
            </a:r>
            <a:r>
              <a:rPr lang="en-US" sz="2200" i="1" dirty="0"/>
              <a:t>columns</a:t>
            </a:r>
            <a:r>
              <a:rPr lang="en-US" sz="2200" dirty="0"/>
              <a:t> does this table have?</a:t>
            </a:r>
          </a:p>
          <a:p>
            <a:pPr fontAlgn="ctr">
              <a:lnSpc>
                <a:spcPct val="150000"/>
              </a:lnSpc>
            </a:pPr>
            <a:r>
              <a:rPr lang="en-US" sz="2200" dirty="0"/>
              <a:t>For each column, what </a:t>
            </a:r>
            <a:r>
              <a:rPr lang="en-US" sz="2200" i="1" dirty="0"/>
              <a:t>datatype</a:t>
            </a:r>
            <a:r>
              <a:rPr lang="en-US" sz="2200" dirty="0"/>
              <a:t> is being used? Numbers? Strings? Images? Booleans?</a:t>
            </a:r>
          </a:p>
          <a:p>
            <a:pPr fontAlgn="ctr">
              <a:lnSpc>
                <a:spcPct val="150000"/>
              </a:lnSpc>
            </a:pPr>
            <a:r>
              <a:rPr lang="en-US" sz="2200" dirty="0"/>
              <a:t>How could you get row for the animal named "Toggle"?</a:t>
            </a:r>
          </a:p>
          <a:p>
            <a:pPr fontAlgn="ctr">
              <a:lnSpc>
                <a:spcPct val="150000"/>
              </a:lnSpc>
            </a:pPr>
            <a:r>
              <a:rPr lang="en-US" sz="2200" dirty="0"/>
              <a:t>How could you get Toggle’s age?</a:t>
            </a:r>
          </a:p>
          <a:p>
            <a:pPr fontAlgn="ctr">
              <a:lnSpc>
                <a:spcPct val="150000"/>
              </a:lnSpc>
            </a:pPr>
            <a:r>
              <a:rPr lang="en-US" sz="2200" dirty="0"/>
              <a:t>How could you get the species of the animal named "Fritz"?</a:t>
            </a:r>
          </a:p>
          <a:p>
            <a:pPr fontAlgn="ctr">
              <a:lnSpc>
                <a:spcPct val="150000"/>
              </a:lnSpc>
            </a:pPr>
            <a:r>
              <a:rPr lang="en-US" sz="2200" dirty="0"/>
              <a:t>How could you get the # of legs of the animal named "Mittens"?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6847" y="36443"/>
            <a:ext cx="9750093" cy="6831496"/>
          </a:xfrm>
          <a:prstGeom prst="rect">
            <a:avLst/>
          </a:prstGeom>
        </p:spPr>
      </p:pic>
      <p:sp>
        <p:nvSpPr>
          <p:cNvPr id="6" name="Rectangle 5"/>
          <p:cNvSpPr/>
          <p:nvPr/>
        </p:nvSpPr>
        <p:spPr>
          <a:xfrm>
            <a:off x="2362200" y="335135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11 and 12</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get-row</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13.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endParaRPr lang="en-US" sz="2100" dirty="0">
              <a:solidFill>
                <a:schemeClr val="accent1"/>
              </a:solidFill>
              <a:latin typeface="Courier New" charset="0"/>
              <a:ea typeface="Courier New" charset="0"/>
              <a:cs typeface="Courier New" charset="0"/>
            </a:endParaRPr>
          </a:p>
          <a:p>
            <a:pPr marL="0" indent="0">
              <a:buNone/>
            </a:pP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a:solidFill>
                  <a:schemeClr val="accent1"/>
                </a:solidFill>
                <a:latin typeface="Courier New" charset="0"/>
                <a:ea typeface="Courier New" charset="0"/>
                <a:cs typeface="Courier New" charset="0"/>
              </a:rPr>
              <a:t>mittens = get-row(animals-table, 3)</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a:t>
            </a:r>
            <a:r>
              <a:rPr lang="en-US" sz="2200" b="1" i="1" dirty="0">
                <a:solidFill>
                  <a:schemeClr val="bg1"/>
                </a:solidFill>
                <a:latin typeface="Courier" pitchFamily="2" charset="0"/>
              </a:rPr>
              <a:t>is-fixed</a:t>
            </a:r>
            <a:r>
              <a:rPr lang="en-US" sz="2200" b="1" i="1" dirty="0">
                <a:solidFill>
                  <a:schemeClr val="bg1"/>
                </a:solidFill>
              </a:rPr>
              <a:t>, which tells whether a given animal is fixed or not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a:solidFill>
                  <a:schemeClr val="bg1"/>
                </a:solidFill>
              </a:rPr>
              <a:t>Define “</a:t>
            </a:r>
            <a:r>
              <a:rPr lang="en-US" sz="2000">
                <a:solidFill>
                  <a:schemeClr val="bg1"/>
                </a:solidFill>
                <a:latin typeface="Courier" pitchFamily="2" charset="0"/>
              </a:rPr>
              <a:t>gender</a:t>
            </a:r>
            <a:endParaRPr lang="en-US" sz="2000" b="1" i="1" dirty="0">
              <a:solidFill>
                <a:schemeClr val="bg1"/>
              </a:solidFill>
            </a:endParaRP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068725"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584536"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dirty="0">
                <a:solidFill>
                  <a:schemeClr val="bg1"/>
                </a:solidFill>
              </a:rPr>
              <a:t>Define </a:t>
            </a:r>
            <a:r>
              <a:rPr lang="en-US" sz="2000" dirty="0">
                <a:solidFill>
                  <a:schemeClr val="bg1"/>
                </a:solidFill>
                <a:latin typeface="Courier" pitchFamily="2" charset="0"/>
              </a:rPr>
              <a:t>is-young</a:t>
            </a:r>
            <a:endParaRPr lang="en-US" sz="2000" b="1" dirty="0">
              <a:solidFill>
                <a:schemeClr val="bg1"/>
              </a:solidFill>
              <a:latin typeface="Courier" pitchFamily="2" charset="0"/>
            </a:endParaRP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8">
            <a:extLst>
              <a:ext uri="{FF2B5EF4-FFF2-40B4-BE49-F238E27FC236}">
                <a16:creationId xmlns:a16="http://schemas.microsoft.com/office/drawing/2014/main" id="{3DA66963-EB18-D84E-9795-D5E8CEF07D23}"/>
              </a:ext>
            </a:extLst>
          </p:cNvPr>
          <p:cNvSpPr>
            <a:spLocks noGrp="1"/>
          </p:cNvSpPr>
          <p:nvPr>
            <p:ph idx="1"/>
          </p:nvPr>
        </p:nvSpPr>
        <p:spPr/>
        <p:txBody>
          <a:bodyPr/>
          <a:lstStyle/>
          <a:p>
            <a:r>
              <a:rPr lang="en-US" dirty="0"/>
              <a:t>On </a:t>
            </a:r>
            <a:r>
              <a:rPr lang="en-US" b="1" dirty="0"/>
              <a:t>Page 19</a:t>
            </a:r>
            <a:r>
              <a:rPr lang="en-US" dirty="0"/>
              <a:t>, complete </a:t>
            </a:r>
            <a:r>
              <a:rPr lang="en-US" dirty="0">
                <a:latin typeface="Courier" pitchFamily="2" charset="0"/>
              </a:rPr>
              <a:t>nametag</a:t>
            </a:r>
            <a:r>
              <a:rPr lang="en-US" dirty="0"/>
              <a:t> and call us over to battle!</a:t>
            </a:r>
          </a:p>
          <a:p>
            <a:endParaRPr lang="en-US" dirty="0"/>
          </a:p>
          <a:p>
            <a:r>
              <a:rPr lang="en-US" dirty="0"/>
              <a:t>Then complete </a:t>
            </a:r>
            <a:r>
              <a:rPr lang="en-US" dirty="0">
                <a:latin typeface="Courier" pitchFamily="2" charset="0"/>
              </a:rPr>
              <a:t>is-kitten</a:t>
            </a:r>
            <a:r>
              <a:rPr lang="en-US" dirty="0"/>
              <a:t> and battle with your partner.</a:t>
            </a:r>
          </a:p>
          <a:p>
            <a:endParaRPr lang="en-US" dirty="0"/>
          </a:p>
          <a:p>
            <a:r>
              <a:rPr lang="en-US" dirty="0"/>
              <a:t>How could you adapt this for your classroom?</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259283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endParaRPr lang="en-US" altLang="en-US" sz="2000"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functions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no loops and no arrays!</a:t>
            </a:r>
          </a:p>
          <a:p>
            <a:pPr>
              <a:lnSpc>
                <a:spcPct val="200000"/>
              </a:lnSpc>
            </a:pPr>
            <a:r>
              <a:rPr lang="en-US" altLang="en-US" sz="2400" dirty="0">
                <a:ea typeface="ＭＳ Ｐゴシック" charset="-128"/>
                <a:cs typeface="Helvetica" charset="0"/>
              </a:rPr>
              <a:t>But it can’t </a:t>
            </a:r>
            <a:r>
              <a:rPr lang="en-US" altLang="en-US" sz="2400" u="sng" dirty="0">
                <a:ea typeface="ＭＳ Ｐゴシック" charset="-128"/>
                <a:cs typeface="Helvetica" charset="0"/>
              </a:rPr>
              <a:t>just</a:t>
            </a:r>
            <a:r>
              <a:rPr lang="en-US" altLang="en-US" sz="2400" dirty="0">
                <a:ea typeface="ＭＳ Ｐゴシック" charset="-128"/>
                <a:cs typeface="Helvetica" charset="0"/>
              </a:rPr>
              <a:t> be about the tool</a:t>
            </a:r>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and Introduction</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3"/>
              </a:rPr>
              <a:t>Animals w/Functions Starter File</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Save a copy, click “Run”</a:t>
            </a:r>
          </a:p>
          <a:p>
            <a:r>
              <a:rPr lang="en-US" sz="2400" dirty="0">
                <a:latin typeface="Arial" panose="020B0604020202020204" pitchFamily="34" charset="0"/>
                <a:cs typeface="Arial" panose="020B0604020202020204" pitchFamily="34" charset="0"/>
              </a:rPr>
              <a:t>Complete Page 23</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Slicing and dicing data</a:t>
            </a:r>
          </a:p>
          <a:p>
            <a:pPr lvl="1"/>
            <a:r>
              <a:rPr lang="en-US" sz="2200" dirty="0">
                <a:latin typeface="Arial" panose="020B0604020202020204" pitchFamily="34" charset="0"/>
                <a:cs typeface="Arial" panose="020B0604020202020204" pitchFamily="34" charset="0"/>
              </a:rPr>
              <a:t>What if the shelter wants a </a:t>
            </a:r>
            <a:r>
              <a:rPr lang="en-US" sz="2200" i="1" dirty="0">
                <a:latin typeface="Arial" panose="020B0604020202020204" pitchFamily="34" charset="0"/>
                <a:cs typeface="Arial" panose="020B0604020202020204" pitchFamily="34" charset="0"/>
              </a:rPr>
              <a:t>sorted </a:t>
            </a:r>
            <a:r>
              <a:rPr lang="en-US" sz="2200" dirty="0">
                <a:latin typeface="Arial" panose="020B0604020202020204" pitchFamily="34" charset="0"/>
                <a:cs typeface="Arial" panose="020B0604020202020204" pitchFamily="34" charset="0"/>
              </a:rPr>
              <a:t>list of animals?</a:t>
            </a:r>
          </a:p>
          <a:p>
            <a:pPr lvl="1"/>
            <a:r>
              <a:rPr lang="en-US" sz="2200" dirty="0">
                <a:latin typeface="Arial" panose="020B0604020202020204" pitchFamily="34" charset="0"/>
                <a:cs typeface="Arial" panose="020B0604020202020204" pitchFamily="34" charset="0"/>
              </a:rPr>
              <a:t>Just cats?</a:t>
            </a:r>
          </a:p>
          <a:p>
            <a:pPr lvl="1"/>
            <a:r>
              <a:rPr lang="en-US" sz="2200" dirty="0">
                <a:latin typeface="Arial" panose="020B0604020202020204" pitchFamily="34" charset="0"/>
                <a:cs typeface="Arial" panose="020B0604020202020204" pitchFamily="34" charset="0"/>
              </a:rPr>
              <a:t>Add a column for birth year?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Complete page 24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Introducing </a:t>
            </a:r>
            <a:r>
              <a:rPr lang="en-US" i="1" dirty="0"/>
              <a:t>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get-row(animals-table, 2)</a:t>
            </a:r>
          </a:p>
          <a:p>
            <a:pPr marL="0" indent="0">
              <a:buNone/>
            </a:pPr>
            <a:r>
              <a:rPr lang="en-US" sz="2400" dirty="0">
                <a:solidFill>
                  <a:schemeClr val="accent1"/>
                </a:solidFill>
                <a:latin typeface="Courier New" charset="0"/>
                <a:ea typeface="Courier New" charset="0"/>
                <a:cs typeface="Courier New" charset="0"/>
              </a:rPr>
              <a:t>animals-</a:t>
            </a:r>
            <a:r>
              <a:rPr lang="en-US" sz="2400" dirty="0" err="1">
                <a:solidFill>
                  <a:schemeClr val="accent1"/>
                </a:solidFill>
                <a:latin typeface="Courier New" charset="0"/>
                <a:ea typeface="Courier New" charset="0"/>
                <a:cs typeface="Courier New" charset="0"/>
              </a:rPr>
              <a:t>table.row</a:t>
            </a:r>
            <a:r>
              <a:rPr lang="en-US" sz="2400" dirty="0">
                <a:solidFill>
                  <a:schemeClr val="accent1"/>
                </a:solidFill>
                <a:latin typeface="Courier New" charset="0"/>
                <a:ea typeface="Courier New" charset="0"/>
                <a:cs typeface="Courier New" charset="0"/>
              </a:rPr>
              <a:t>-n(2)</a:t>
            </a:r>
          </a:p>
          <a:p>
            <a:pPr marL="0" indent="0">
              <a:buNone/>
            </a:pPr>
            <a:endParaRPr lang="en-US" sz="2400" b="1" dirty="0">
              <a:solidFill>
                <a:schemeClr val="bg1"/>
              </a:solidFill>
              <a:latin typeface="Helvetica" pitchFamily="2" charset="0"/>
              <a:ea typeface="Courier New" charset="0"/>
              <a:cs typeface="Arial" panose="020B0604020202020204" pitchFamily="34" charset="0"/>
            </a:endParaRPr>
          </a:p>
          <a:p>
            <a:pPr marL="0" indent="0">
              <a:buNone/>
            </a:pPr>
            <a:r>
              <a:rPr lang="en-US" sz="2400" b="1" dirty="0">
                <a:solidFill>
                  <a:schemeClr val="bg1"/>
                </a:solidFill>
                <a:latin typeface="Helvetica" pitchFamily="2" charset="0"/>
                <a:ea typeface="Courier New" charset="0"/>
                <a:cs typeface="Arial" panose="020B0604020202020204" pitchFamily="34" charset="0"/>
              </a:rPr>
              <a:t>On Page 22</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Notice</a:t>
            </a:r>
            <a:r>
              <a:rPr lang="en-US" sz="2400" dirty="0">
                <a:solidFill>
                  <a:schemeClr val="bg1"/>
                </a:solidFill>
                <a:latin typeface="Helvetica" pitchFamily="2" charset="0"/>
                <a:ea typeface="Courier New" charset="0"/>
                <a:cs typeface="Arial" panose="020B0604020202020204" pitchFamily="34" charset="0"/>
              </a:rPr>
              <a:t>?</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Wonder</a:t>
            </a:r>
            <a:r>
              <a:rPr lang="en-US" sz="2400" dirty="0">
                <a:solidFill>
                  <a:schemeClr val="bg1"/>
                </a:solidFill>
                <a:latin typeface="Helvetica" pitchFamily="2" charset="0"/>
                <a:ea typeface="Courier New" charset="0"/>
                <a:cs typeface="Arial" panose="020B0604020202020204" pitchFamily="34" charset="0"/>
              </a:rPr>
              <a:t>?</a:t>
            </a:r>
          </a:p>
          <a:p>
            <a:pPr marL="0" indent="0">
              <a:buNone/>
            </a:pPr>
            <a:endParaRPr lang="en-US" sz="2400" b="1" dirty="0">
              <a:solidFill>
                <a:schemeClr val="bg1"/>
              </a:solidFill>
              <a:latin typeface="Helvetica" charset="0"/>
              <a:ea typeface="Helvetica" charset="0"/>
              <a:cs typeface="Helvetica" charset="0"/>
            </a:endParaRPr>
          </a:p>
          <a:p>
            <a:pPr marL="0" indent="0">
              <a:buNone/>
            </a:pPr>
            <a:r>
              <a:rPr lang="en-US" sz="2400" b="1" dirty="0">
                <a:solidFill>
                  <a:schemeClr val="bg1"/>
                </a:solidFill>
                <a:latin typeface="Helvetica" charset="0"/>
                <a:ea typeface="Helvetica" charset="0"/>
                <a:cs typeface="Helvetica" charset="0"/>
              </a:rPr>
              <a:t>Complete page 25</a:t>
            </a:r>
            <a:endParaRPr lang="en-US" sz="24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152400" y="1798638"/>
            <a:ext cx="8839200" cy="4525962"/>
          </a:xfrm>
        </p:spPr>
        <p:txBody>
          <a:bodyPr/>
          <a:lstStyle/>
          <a:p>
            <a:pPr marL="0" indent="0">
              <a:buNone/>
            </a:pPr>
            <a:r>
              <a:rPr lang="en-US" sz="1800" dirty="0">
                <a:solidFill>
                  <a:schemeClr val="accent1"/>
                </a:solidFill>
                <a:latin typeface="Courier New" charset="0"/>
                <a:ea typeface="Courier New" charset="0"/>
                <a:cs typeface="Courier New" charset="0"/>
              </a:rPr>
              <a:t># &lt;Table&gt;.order-by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String, ascending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Boolean)</a:t>
            </a:r>
            <a:r>
              <a:rPr lang="en-US" sz="1800" dirty="0">
                <a:solidFill>
                  <a:schemeClr val="accent1"/>
                </a:solidFill>
                <a:latin typeface="Courier New" charset="0"/>
                <a:ea typeface="Courier New" charset="0"/>
                <a:cs typeface="Courier New" charset="0"/>
                <a:sym typeface="Wingdings"/>
              </a:rPr>
              <a:t></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.order</a:t>
            </a:r>
            <a:r>
              <a:rPr lang="en-US" sz="1800" b="1" dirty="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 &lt;Table&gt;.filter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(test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 &lt;Table&gt;.build-column</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 </a:t>
            </a:r>
            <a:r>
              <a:rPr lang="en-US" sz="1800" dirty="0" err="1">
                <a:solidFill>
                  <a:schemeClr val="accent1"/>
                </a:solidFill>
                <a:latin typeface="Courier New" charset="0"/>
                <a:ea typeface="Courier New" charset="0"/>
                <a:cs typeface="Courier New" charset="0"/>
              </a:rPr>
              <a:t>Str</a:t>
            </a:r>
            <a:r>
              <a:rPr lang="en-US" sz="1800" dirty="0">
                <a:solidFill>
                  <a:schemeClr val="accent1"/>
                </a:solidFill>
                <a:latin typeface="Courier New" charset="0"/>
                <a:ea typeface="Courier New" charset="0"/>
                <a:cs typeface="Courier New" charset="0"/>
              </a:rPr>
              <a:t>, f</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lgn="ctr">
              <a:buNone/>
            </a:pPr>
            <a:r>
              <a:rPr lang="en-US" sz="2400" b="1" dirty="0">
                <a:solidFill>
                  <a:schemeClr val="bg1"/>
                </a:solidFill>
                <a:latin typeface="Helvetica" charset="0"/>
                <a:ea typeface="Helvetica" charset="0"/>
                <a:cs typeface="Helvetica" charset="0"/>
              </a:rPr>
              <a:t>Group Challenges</a:t>
            </a:r>
          </a:p>
          <a:p>
            <a:r>
              <a:rPr lang="en-US" sz="2400" dirty="0">
                <a:solidFill>
                  <a:schemeClr val="bg1"/>
                </a:solidFill>
                <a:latin typeface="Helvetica" charset="0"/>
                <a:ea typeface="Helvetica" charset="0"/>
                <a:cs typeface="Helvetica" charset="0"/>
              </a:rPr>
              <a:t>Show a table of only cats, sorted oldest-to-youngest</a:t>
            </a:r>
          </a:p>
          <a:p>
            <a:r>
              <a:rPr lang="en-US" sz="2400" dirty="0">
                <a:solidFill>
                  <a:schemeClr val="bg1"/>
                </a:solidFill>
                <a:latin typeface="Helvetica" charset="0"/>
                <a:ea typeface="Courier New" charset="0"/>
                <a:cs typeface="Courier New" charset="0"/>
              </a:rPr>
              <a:t>Show a table of only fixed animals, in ascending order of the number of weeks at the shelter</a:t>
            </a:r>
          </a:p>
          <a:p>
            <a:r>
              <a:rPr lang="en-US" sz="2400" dirty="0">
                <a:solidFill>
                  <a:schemeClr val="bg1"/>
                </a:solidFill>
                <a:latin typeface="Helvetica" charset="0"/>
                <a:ea typeface="Courier New" charset="0"/>
                <a:cs typeface="Courier New" charset="0"/>
              </a:rPr>
              <a:t>Show a table of only young animals, with a new column containing the animal’s nametag.</a:t>
            </a:r>
          </a:p>
          <a:p>
            <a:endParaRPr lang="en-US" sz="2400" dirty="0">
              <a:solidFill>
                <a:schemeClr val="bg1"/>
              </a:solidFill>
              <a:latin typeface="Helvetica" charset="0"/>
              <a:ea typeface="Courier New" charset="0"/>
              <a:cs typeface="Courier New" charset="0"/>
            </a:endParaRPr>
          </a:p>
          <a:p>
            <a:endParaRPr lang="en-US" sz="2400" dirty="0">
              <a:solidFill>
                <a:schemeClr val="bg1"/>
              </a:solidFill>
              <a:latin typeface="Helvetica" charset="0"/>
              <a:ea typeface="Courier New" charset="0"/>
              <a:cs typeface="Courier New" charset="0"/>
            </a:endParaRPr>
          </a:p>
          <a:p>
            <a:pPr marL="0" indent="0" algn="ctr">
              <a:buNone/>
            </a:pPr>
            <a:r>
              <a:rPr lang="en-US" sz="2200" b="1" dirty="0">
                <a:solidFill>
                  <a:schemeClr val="bg1"/>
                </a:solidFill>
                <a:latin typeface="Helvetica" charset="0"/>
                <a:ea typeface="Helvetica" charset="0"/>
                <a:cs typeface="Helvetica" charset="0"/>
              </a:rPr>
              <a:t>Practice in the Interactions Area!</a:t>
            </a:r>
          </a:p>
          <a:p>
            <a:pPr marL="0" indent="0" algn="ctr">
              <a:buNone/>
            </a:pPr>
            <a:r>
              <a:rPr lang="en-US" sz="2200" b="1" dirty="0">
                <a:solidFill>
                  <a:schemeClr val="bg1"/>
                </a:solidFill>
                <a:latin typeface="Helvetica" charset="0"/>
                <a:ea typeface="Helvetica" charset="0"/>
                <a:cs typeface="Helvetica" charset="0"/>
              </a:rPr>
              <a:t>Turn to Page 26</a:t>
            </a:r>
            <a:r>
              <a:rPr lang="mr-IN" sz="2200" b="1" dirty="0">
                <a:solidFill>
                  <a:schemeClr val="bg1"/>
                </a:solidFill>
                <a:latin typeface="Helvetica" charset="0"/>
                <a:ea typeface="Helvetica" charset="0"/>
                <a:cs typeface="Helvetica" charset="0"/>
              </a:rPr>
              <a:t>…</a:t>
            </a:r>
            <a:endParaRPr lang="en-US" sz="2200" b="1" dirty="0">
              <a:solidFill>
                <a:schemeClr val="bg1"/>
              </a:solidFill>
              <a:latin typeface="Helvetica" charset="0"/>
              <a:ea typeface="Helvetica" charset="0"/>
              <a:cs typeface="Helvetica" charset="0"/>
            </a:endParaRPr>
          </a:p>
          <a:p>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8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r>
              <a:rPr lang="en-US" dirty="0"/>
              <a:t>How are methods different from functions?</a:t>
            </a:r>
          </a:p>
          <a:p>
            <a:r>
              <a:rPr lang="en-US" dirty="0"/>
              <a:t>Complete page 29</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9512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p>
          <a:p>
            <a:pPr marL="0" indent="0">
              <a:buNone/>
            </a:pPr>
            <a:r>
              <a:rPr lang="en-US" sz="1600" dirty="0">
                <a:latin typeface="Courier" pitchFamily="2" charset="0"/>
              </a:rPr>
              <a:t>Table1.build-colunm(“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Table2.build-colunm(“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Table3.build-colunm(“</a:t>
            </a:r>
            <a:r>
              <a:rPr lang="en-US" sz="1600" dirty="0" err="1">
                <a:latin typeface="Courier" pitchFamily="2" charset="0"/>
              </a:rPr>
              <a:t>img</a:t>
            </a:r>
            <a:r>
              <a:rPr lang="en-US" sz="1600" dirty="0">
                <a:latin typeface="Courier" pitchFamily="2" charset="0"/>
              </a:rPr>
              <a:t>”, nametag).filter(is-young).order-by(“age”)</a:t>
            </a:r>
          </a:p>
          <a:p>
            <a:pPr marL="0" indent="0">
              <a:buNone/>
            </a:pPr>
            <a:endParaRPr lang="en-US" dirty="0"/>
          </a:p>
          <a:p>
            <a:r>
              <a:rPr lang="en-US" dirty="0"/>
              <a:t>That’s a lotta typing!</a:t>
            </a:r>
          </a:p>
          <a:p>
            <a:r>
              <a:rPr lang="en-US" dirty="0"/>
              <a:t>If we find a bug, we have to fix it </a:t>
            </a:r>
            <a:r>
              <a:rPr lang="en-US" i="1" dirty="0"/>
              <a:t>everywhere</a:t>
            </a:r>
          </a:p>
          <a:p>
            <a:r>
              <a:rPr lang="en-US" dirty="0"/>
              <a:t>Longer programs are harder to debug</a:t>
            </a:r>
            <a:endParaRPr lang="en-US" sz="16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a:extLst>
              <a:ext uri="{FF2B5EF4-FFF2-40B4-BE49-F238E27FC236}">
                <a16:creationId xmlns:a16="http://schemas.microsoft.com/office/drawing/2014/main" id="{FC429051-E16E-0A49-A8D9-64D2549EE0EA}"/>
              </a:ext>
            </a:extLst>
          </p:cNvPr>
          <p:cNvSpPr/>
          <p:nvPr/>
        </p:nvSpPr>
        <p:spPr>
          <a:xfrm>
            <a:off x="304800" y="2275582"/>
            <a:ext cx="8534400" cy="1077218"/>
          </a:xfrm>
          <a:prstGeom prst="rect">
            <a:avLst/>
          </a:prstGeom>
          <a:solidFill>
            <a:schemeClr val="tx1"/>
          </a:solidFill>
        </p:spPr>
        <p:txBody>
          <a:bodyPr wrap="square">
            <a:spAutoFit/>
          </a:bodyPr>
          <a:lstStyle/>
          <a:p>
            <a:pPr marL="0" indent="0">
              <a:buNone/>
            </a:pPr>
            <a:r>
              <a:rPr lang="en-US" sz="1600" dirty="0">
                <a:solidFill>
                  <a:schemeClr val="bg1"/>
                </a:solidFill>
                <a:latin typeface="Courier" pitchFamily="2" charset="0"/>
              </a:rPr>
              <a:t>do-thing(Table1)</a:t>
            </a:r>
          </a:p>
          <a:p>
            <a:pPr marL="0" indent="0">
              <a:buNone/>
            </a:pPr>
            <a:r>
              <a:rPr lang="en-US" sz="1600" dirty="0">
                <a:solidFill>
                  <a:schemeClr val="bg1"/>
                </a:solidFill>
                <a:latin typeface="Courier" pitchFamily="2" charset="0"/>
              </a:rPr>
              <a:t>do-thing(Table2)</a:t>
            </a:r>
          </a:p>
          <a:p>
            <a:pPr marL="0" indent="0">
              <a:buNone/>
            </a:pPr>
            <a:r>
              <a:rPr lang="en-US" sz="1600" dirty="0">
                <a:solidFill>
                  <a:schemeClr val="bg1"/>
                </a:solidFill>
                <a:latin typeface="Courier" pitchFamily="2" charset="0"/>
              </a:rPr>
              <a:t>do-thing(Table3)</a:t>
            </a:r>
          </a:p>
          <a:p>
            <a:pPr marL="0" indent="0">
              <a:buNone/>
            </a:pPr>
            <a:endParaRPr lang="en-US" sz="1600" dirty="0">
              <a:solidFill>
                <a:schemeClr val="bg1"/>
              </a:solidFill>
              <a:latin typeface="Courier" pitchFamily="2" charset="0"/>
            </a:endParaRPr>
          </a:p>
        </p:txBody>
      </p:sp>
    </p:spTree>
    <p:extLst>
      <p:ext uri="{BB962C8B-B14F-4D97-AF65-F5344CB8AC3E}">
        <p14:creationId xmlns:p14="http://schemas.microsoft.com/office/powerpoint/2010/main" val="1535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2: Order-of-Operations</a:t>
            </a:r>
          </a:p>
          <a:p>
            <a:pPr marL="0" indent="0">
              <a:buNone/>
            </a:pPr>
            <a:r>
              <a:rPr lang="en-US" sz="2000" dirty="0" err="1">
                <a:latin typeface="Courier" pitchFamily="2" charset="0"/>
              </a:rPr>
              <a:t>Table.build-columns.filter</a:t>
            </a:r>
            <a:r>
              <a:rPr lang="en-US" sz="2000" dirty="0">
                <a:latin typeface="Courier" pitchFamily="2" charset="0"/>
              </a:rPr>
              <a:t>(big-</a:t>
            </a:r>
            <a:r>
              <a:rPr lang="en-US" sz="2000" dirty="0" err="1">
                <a:latin typeface="Courier" pitchFamily="2" charset="0"/>
              </a:rPr>
              <a:t>img</a:t>
            </a:r>
            <a:r>
              <a:rPr lang="en-US" sz="2000" dirty="0">
                <a:latin typeface="Courier" pitchFamily="2" charset="0"/>
              </a:rPr>
              <a:t>).(“</a:t>
            </a:r>
            <a:r>
              <a:rPr lang="en-US" sz="2000" dirty="0" err="1">
                <a:latin typeface="Courier" pitchFamily="2" charset="0"/>
              </a:rPr>
              <a:t>img</a:t>
            </a:r>
            <a:r>
              <a:rPr lang="en-US" sz="2000" dirty="0">
                <a:latin typeface="Courier" pitchFamily="2" charset="0"/>
              </a:rPr>
              <a:t>”, “nametag”)</a:t>
            </a:r>
          </a:p>
          <a:p>
            <a:pPr marL="0" indent="0">
              <a:buNone/>
            </a:pPr>
            <a:endParaRPr lang="en-US" sz="2000" dirty="0">
              <a:latin typeface="Courier" pitchFamily="2" charset="0"/>
            </a:endParaRPr>
          </a:p>
          <a:p>
            <a:r>
              <a:rPr lang="en-US" dirty="0"/>
              <a:t>What’s wrong with this picture?</a:t>
            </a:r>
          </a:p>
          <a:p>
            <a:r>
              <a:rPr lang="en-US" dirty="0"/>
              <a:t>Order matters!</a:t>
            </a:r>
          </a:p>
          <a:p>
            <a:pPr marL="0" indent="0">
              <a:buNone/>
            </a:pPr>
            <a:endParaRPr lang="en-US" sz="2000" dirty="0">
              <a:latin typeface="Courier" pitchFamily="2" charset="0"/>
            </a:endParaRPr>
          </a:p>
          <a:p>
            <a:pPr marL="0" indent="0">
              <a:buNone/>
            </a:pPr>
            <a:endParaRPr lang="en-US" sz="2000" dirty="0">
              <a:latin typeface="Courier" pitchFamily="2" charset="0"/>
            </a:endParaRP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Plans</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get-kittens-tags</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Table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one of only the kittens, with nametags, sorted by age</a:t>
            </a:r>
          </a:p>
        </p:txBody>
      </p:sp>
      <p:graphicFrame>
        <p:nvGraphicFramePr>
          <p:cNvPr id="57" name="Table 56"/>
          <p:cNvGraphicFramePr>
            <a:graphicFrameLocks noGrp="1"/>
          </p:cNvGraphicFramePr>
          <p:nvPr>
            <p:extLst>
              <p:ext uri="{D42A27DB-BD31-4B8C-83A1-F6EECF244321}">
                <p14:modId xmlns:p14="http://schemas.microsoft.com/office/powerpoint/2010/main" val="4136143516"/>
              </p:ext>
            </p:extLst>
          </p:nvPr>
        </p:nvGraphicFramePr>
        <p:xfrm>
          <a:off x="2057400" y="2812003"/>
          <a:ext cx="3124200" cy="1440180"/>
        </p:xfrm>
        <a:graphic>
          <a:graphicData uri="http://schemas.openxmlformats.org/drawingml/2006/table">
            <a:tbl>
              <a:tblPr firstRow="1" firstCol="1" bandRow="1">
                <a:tableStyleId>{2D5ABB26-0587-4C30-8999-92F81FD0307C}</a:tableStyleId>
              </a:tblPr>
              <a:tblGrid>
                <a:gridCol w="985111">
                  <a:extLst>
                    <a:ext uri="{9D8B030D-6E8A-4147-A177-3AD203B41FA5}">
                      <a16:colId xmlns:a16="http://schemas.microsoft.com/office/drawing/2014/main" val="20000"/>
                    </a:ext>
                  </a:extLst>
                </a:gridCol>
                <a:gridCol w="883830">
                  <a:extLst>
                    <a:ext uri="{9D8B030D-6E8A-4147-A177-3AD203B41FA5}">
                      <a16:colId xmlns:a16="http://schemas.microsoft.com/office/drawing/2014/main" val="20001"/>
                    </a:ext>
                  </a:extLst>
                </a:gridCol>
                <a:gridCol w="523024">
                  <a:extLst>
                    <a:ext uri="{9D8B030D-6E8A-4147-A177-3AD203B41FA5}">
                      <a16:colId xmlns:a16="http://schemas.microsoft.com/office/drawing/2014/main" val="20002"/>
                    </a:ext>
                  </a:extLst>
                </a:gridCol>
                <a:gridCol w="732235">
                  <a:extLst>
                    <a:ext uri="{9D8B030D-6E8A-4147-A177-3AD203B41FA5}">
                      <a16:colId xmlns:a16="http://schemas.microsoft.com/office/drawing/2014/main" val="20006"/>
                    </a:ext>
                  </a:extLst>
                </a:gridCol>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1"/>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extLst>
                  <a:ext uri="{0D108BD9-81ED-4DB2-BD59-A6C34878D82A}">
                    <a16:rowId xmlns:a16="http://schemas.microsoft.com/office/drawing/2014/main" val="10002"/>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extLst>
                  <a:ext uri="{0D108BD9-81ED-4DB2-BD59-A6C34878D82A}">
                    <a16:rowId xmlns:a16="http://schemas.microsoft.com/office/drawing/2014/main" val="10003"/>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4"/>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graphicFrame>
        <p:nvGraphicFramePr>
          <p:cNvPr id="60" name="Table 59"/>
          <p:cNvGraphicFramePr>
            <a:graphicFrameLocks noGrp="1"/>
          </p:cNvGraphicFramePr>
          <p:nvPr>
            <p:extLst>
              <p:ext uri="{D42A27DB-BD31-4B8C-83A1-F6EECF244321}">
                <p14:modId xmlns:p14="http://schemas.microsoft.com/office/powerpoint/2010/main" val="3038042521"/>
              </p:ext>
            </p:extLst>
          </p:nvPr>
        </p:nvGraphicFramePr>
        <p:xfrm>
          <a:off x="5854699" y="3090291"/>
          <a:ext cx="3108634" cy="643509"/>
        </p:xfrm>
        <a:graphic>
          <a:graphicData uri="http://schemas.openxmlformats.org/drawingml/2006/table">
            <a:tbl>
              <a:tblPr firstRow="1" firstCol="1" bandRow="1">
                <a:tableStyleId>{2D5ABB26-0587-4C30-8999-92F81FD0307C}</a:tableStyleId>
              </a:tblPr>
              <a:tblGrid>
                <a:gridCol w="722804">
                  <a:extLst>
                    <a:ext uri="{9D8B030D-6E8A-4147-A177-3AD203B41FA5}">
                      <a16:colId xmlns:a16="http://schemas.microsoft.com/office/drawing/2014/main" val="20000"/>
                    </a:ext>
                  </a:extLst>
                </a:gridCol>
                <a:gridCol w="832669">
                  <a:extLst>
                    <a:ext uri="{9D8B030D-6E8A-4147-A177-3AD203B41FA5}">
                      <a16:colId xmlns:a16="http://schemas.microsoft.com/office/drawing/2014/main" val="20001"/>
                    </a:ext>
                  </a:extLst>
                </a:gridCol>
                <a:gridCol w="520419">
                  <a:extLst>
                    <a:ext uri="{9D8B030D-6E8A-4147-A177-3AD203B41FA5}">
                      <a16:colId xmlns:a16="http://schemas.microsoft.com/office/drawing/2014/main" val="20002"/>
                    </a:ext>
                  </a:extLst>
                </a:gridCol>
                <a:gridCol w="1032742">
                  <a:extLst>
                    <a:ext uri="{9D8B030D-6E8A-4147-A177-3AD203B41FA5}">
                      <a16:colId xmlns:a16="http://schemas.microsoft.com/office/drawing/2014/main" val="20007"/>
                    </a:ext>
                  </a:extLst>
                </a:gridCol>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Table Plan Practice</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7" name="Content Placeholder 2">
            <a:extLst>
              <a:ext uri="{FF2B5EF4-FFF2-40B4-BE49-F238E27FC236}">
                <a16:creationId xmlns:a16="http://schemas.microsoft.com/office/drawing/2014/main" id="{180E6B37-3A73-944B-841D-59FABF9F61F2}"/>
              </a:ext>
            </a:extLst>
          </p:cNvPr>
          <p:cNvSpPr txBox="1">
            <a:spLocks/>
          </p:cNvSpPr>
          <p:nvPr/>
        </p:nvSpPr>
        <p:spPr bwMode="auto">
          <a:xfrm>
            <a:off x="304800" y="1752600"/>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charset="2"/>
              <a:buNone/>
            </a:pPr>
            <a:r>
              <a:rPr lang="en-US" b="1" dirty="0">
                <a:latin typeface="Arial" panose="020B0604020202020204" pitchFamily="34" charset="0"/>
                <a:cs typeface="Arial" panose="020B0604020202020204" pitchFamily="34" charset="0"/>
              </a:rPr>
              <a:t>Complete pages 31, 32 and 33</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i="1" dirty="0">
                <a:latin typeface="Helvetica" charset="0"/>
                <a:ea typeface="ＭＳ Ｐゴシック" charset="-128"/>
                <a:cs typeface="Helvetica" charset="0"/>
              </a:rPr>
              <a:t>Top-Down Design</a:t>
            </a:r>
            <a:endParaRPr lang="en-US" altLang="en-US" i="1" dirty="0">
              <a:latin typeface="Helvetica" charset="0"/>
              <a:ea typeface="Helvetica" charset="0"/>
              <a:cs typeface="Helvetica" charset="0"/>
            </a:endParaRPr>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p:cTn id="27" dur="10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8" dur="1000" fill="hold"/>
                                        <p:tgtEl>
                                          <p:spTgt spid="7">
                                            <p:txEl>
                                              <p:pRg st="6" end="6"/>
                                            </p:txEl>
                                          </p:spTgt>
                                        </p:tgtEl>
                                        <p:attrNameLst>
                                          <p:attrName>ppt_h</p:attrName>
                                        </p:attrNameLst>
                                      </p:cBhvr>
                                      <p:tavLst>
                                        <p:tav tm="0">
                                          <p:val>
                                            <p:fltVal val="0"/>
                                          </p:val>
                                        </p:tav>
                                        <p:tav tm="100000">
                                          <p:val>
                                            <p:strVal val="#ppt_h"/>
                                          </p:val>
                                        </p:tav>
                                      </p:tavLst>
                                    </p:anim>
                                    <p:anim calcmode="lin" valueType="num">
                                      <p:cBhvr>
                                        <p:cTn id="29" dur="1000" fill="hold"/>
                                        <p:tgtEl>
                                          <p:spTgt spid="7">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Your Dataset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What kind of transformations might you do with </a:t>
            </a:r>
            <a:r>
              <a:rPr lang="en-US" i="1" dirty="0">
                <a:latin typeface="Arial" panose="020B0604020202020204" pitchFamily="34" charset="0"/>
                <a:cs typeface="Arial" panose="020B0604020202020204" pitchFamily="34" charset="0"/>
              </a:rPr>
              <a:t>your</a:t>
            </a:r>
            <a:r>
              <a:rPr lang="en-US" dirty="0">
                <a:latin typeface="Arial" panose="020B0604020202020204" pitchFamily="34" charset="0"/>
                <a:cs typeface="Arial" panose="020B0604020202020204" pitchFamily="34" charset="0"/>
              </a:rPr>
              <a:t> dataset?</a:t>
            </a:r>
          </a:p>
          <a:p>
            <a:r>
              <a:rPr lang="en-US" dirty="0">
                <a:latin typeface="Arial" panose="020B0604020202020204" pitchFamily="34" charset="0"/>
                <a:cs typeface="Arial" panose="020B0604020202020204" pitchFamily="34" charset="0"/>
              </a:rPr>
              <a:t>Re-order?</a:t>
            </a:r>
          </a:p>
          <a:p>
            <a:r>
              <a:rPr lang="en-US" dirty="0">
                <a:latin typeface="Arial" panose="020B0604020202020204" pitchFamily="34" charset="0"/>
                <a:cs typeface="Arial" panose="020B0604020202020204" pitchFamily="34" charset="0"/>
              </a:rPr>
              <a:t>Filter?</a:t>
            </a:r>
          </a:p>
          <a:p>
            <a:r>
              <a:rPr lang="en-US" dirty="0">
                <a:latin typeface="Arial" panose="020B0604020202020204" pitchFamily="34" charset="0"/>
                <a:cs typeface="Arial" panose="020B0604020202020204" pitchFamily="34" charset="0"/>
              </a:rPr>
              <a:t>Compute new columns?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Complete page 34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17695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Quantity</a:t>
            </a:r>
          </a:p>
        </p:txBody>
      </p:sp>
      <p:sp>
        <p:nvSpPr>
          <p:cNvPr id="3" name="Content Placeholder 2"/>
          <p:cNvSpPr>
            <a:spLocks noGrp="1"/>
          </p:cNvSpPr>
          <p:nvPr>
            <p:ph idx="1"/>
          </p:nvPr>
        </p:nvSpPr>
        <p:spPr/>
        <p:txBody>
          <a:bodyPr/>
          <a:lstStyle/>
          <a:p>
            <a:r>
              <a:rPr lang="en-US" dirty="0"/>
              <a:t>Complete </a:t>
            </a:r>
            <a:r>
              <a:rPr lang="en-US" b="1" dirty="0"/>
              <a:t>Page 37-38</a:t>
            </a:r>
          </a:p>
          <a:p>
            <a:r>
              <a:rPr lang="en-US" dirty="0"/>
              <a:t>On page 36…</a:t>
            </a:r>
          </a:p>
          <a:p>
            <a:pPr lvl="1"/>
            <a:r>
              <a:rPr lang="en-US" dirty="0"/>
              <a:t>What do you </a:t>
            </a:r>
            <a:r>
              <a:rPr lang="en-US" b="1" dirty="0"/>
              <a:t>Notice</a:t>
            </a:r>
            <a:r>
              <a:rPr lang="en-US" dirty="0"/>
              <a:t> about these charts?</a:t>
            </a:r>
          </a:p>
          <a:p>
            <a:pPr lvl="1"/>
            <a:r>
              <a:rPr lang="en-US" dirty="0"/>
              <a:t>What do you </a:t>
            </a:r>
            <a:r>
              <a:rPr lang="en-US" b="1" dirty="0"/>
              <a:t>Wonder</a:t>
            </a:r>
            <a:r>
              <a:rPr lang="en-US" dirty="0"/>
              <a:t>?</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File</a:t>
            </a: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a:solidFill>
                  <a:schemeClr val="accent1"/>
                </a:solidFill>
                <a:latin typeface="Courier New" charset="0"/>
                <a:ea typeface="Courier New" charset="0"/>
                <a:cs typeface="Courier New" charset="0"/>
              </a:rPr>
              <a:t># 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 pie-chart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pie-chart(</a:t>
            </a:r>
            <a:r>
              <a:rPr lang="en-US" dirty="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Turn to page 39, and write the Contract and Purpose</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The result can be an </a:t>
            </a:r>
            <a:r>
              <a:rPr lang="en-US" sz="2400" i="1" dirty="0">
                <a:latin typeface="Arial" panose="020B0604020202020204" pitchFamily="34" charset="0"/>
                <a:ea typeface="Arial" charset="0"/>
                <a:cs typeface="Arial" panose="020B0604020202020204" pitchFamily="34" charset="0"/>
              </a:rPr>
              <a:t>Image!</a:t>
            </a:r>
            <a:r>
              <a:rPr lang="en-US" sz="2400" dirty="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80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lvl="1" indent="0" eaLnBrk="1" hangingPunct="1">
              <a:spcAft>
                <a:spcPts val="600"/>
              </a:spcAft>
              <a:buClr>
                <a:srgbClr val="4C4C4C"/>
              </a:buClr>
              <a:buSzTx/>
              <a:buNone/>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40, Practice on 41</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a:latin typeface="Arial" charset="0"/>
                <a:ea typeface="Arial" charset="0"/>
                <a:cs typeface="Arial" charset="0"/>
              </a:rPr>
              <a:t>Feel free to use the blank Table Plans on Pages 42-43!</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Write up your findings on Page 44</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6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0" y="1722438"/>
            <a:ext cx="89916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47</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variation-dog-plot</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box-plot of the ages for dogs in the animals table</a:t>
            </a: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extLst>
                    <a:ext uri="{9D8B030D-6E8A-4147-A177-3AD203B41FA5}">
                      <a16:colId xmlns:a16="http://schemas.microsoft.com/office/drawing/2014/main" val="20000"/>
                    </a:ext>
                  </a:extLst>
                </a:gridCol>
                <a:gridCol w="549290">
                  <a:extLst>
                    <a:ext uri="{9D8B030D-6E8A-4147-A177-3AD203B41FA5}">
                      <a16:colId xmlns:a16="http://schemas.microsoft.com/office/drawing/2014/main" val="20001"/>
                    </a:ext>
                  </a:extLst>
                </a:gridCol>
                <a:gridCol w="325053">
                  <a:extLst>
                    <a:ext uri="{9D8B030D-6E8A-4147-A177-3AD203B41FA5}">
                      <a16:colId xmlns:a16="http://schemas.microsoft.com/office/drawing/2014/main" val="20002"/>
                    </a:ext>
                  </a:extLst>
                </a:gridCol>
                <a:gridCol w="390064">
                  <a:extLst>
                    <a:ext uri="{9D8B030D-6E8A-4147-A177-3AD203B41FA5}">
                      <a16:colId xmlns:a16="http://schemas.microsoft.com/office/drawing/2014/main" val="20003"/>
                    </a:ext>
                  </a:extLst>
                </a:gridCol>
                <a:gridCol w="325053">
                  <a:extLst>
                    <a:ext uri="{9D8B030D-6E8A-4147-A177-3AD203B41FA5}">
                      <a16:colId xmlns:a16="http://schemas.microsoft.com/office/drawing/2014/main" val="20004"/>
                    </a:ext>
                  </a:extLst>
                </a:gridCol>
                <a:gridCol w="455075">
                  <a:extLst>
                    <a:ext uri="{9D8B030D-6E8A-4147-A177-3AD203B41FA5}">
                      <a16:colId xmlns:a16="http://schemas.microsoft.com/office/drawing/2014/main" val="20005"/>
                    </a:ext>
                  </a:extLst>
                </a:gridCol>
                <a:gridCol w="455075">
                  <a:extLst>
                    <a:ext uri="{9D8B030D-6E8A-4147-A177-3AD203B41FA5}">
                      <a16:colId xmlns:a16="http://schemas.microsoft.com/office/drawing/2014/main" val="20006"/>
                    </a:ext>
                  </a:extLst>
                </a:gridCol>
              </a:tblGrid>
              <a:tr h="330926">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1"/>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2"/>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3"/>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4"/>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3</a:t>
            </a: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49.</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50</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303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Pages 53 and 54</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 two charts on Page 54 measuring?</a:t>
            </a:r>
          </a:p>
          <a:p>
            <a:pPr marL="342900" indent="-342900" eaLnBrk="1" hangingPunct="1">
              <a:spcAft>
                <a:spcPts val="600"/>
              </a:spcAft>
              <a:buClr>
                <a:srgbClr val="4C4C4C"/>
              </a:buClr>
              <a:buSzTx/>
            </a:pPr>
            <a:r>
              <a:rPr lang="en-US" altLang="en-US" sz="2200" dirty="0">
                <a:latin typeface="Arial" charset="0"/>
                <a:ea typeface="Arial" charset="0"/>
                <a:cs typeface="Arial" charset="0"/>
              </a:rPr>
              <a:t>Optional: on page 52…</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Notice</a:t>
            </a:r>
            <a:r>
              <a:rPr lang="en-US" altLang="en-US" sz="1800" dirty="0">
                <a:latin typeface="Arial" charset="0"/>
                <a:ea typeface="Arial" charset="0"/>
                <a:cs typeface="Arial" charset="0"/>
              </a:rPr>
              <a:t> about these charts?</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Wonder?</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4958715"/>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81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are cuter, and therefore get 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61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62.</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63</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64</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65.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486400"/>
            <a:ext cx="8686800" cy="1184825"/>
          </a:xfrm>
        </p:spPr>
        <p:txBody>
          <a:bodyPr/>
          <a:lstStyle/>
          <a:p>
            <a:pPr>
              <a:defRPr/>
            </a:pPr>
            <a:r>
              <a:rPr lang="en-US" dirty="0"/>
              <a:t>Unit 10</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69</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70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71</a:t>
            </a:r>
          </a:p>
        </p:txBody>
      </p:sp>
    </p:spTree>
    <p:extLst>
      <p:ext uri="{BB962C8B-B14F-4D97-AF65-F5344CB8AC3E}">
        <p14:creationId xmlns:p14="http://schemas.microsoft.com/office/powerpoint/2010/main" val="904462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11</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74</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36867</TotalTime>
  <Words>4700</Words>
  <Application>Microsoft Macintosh PowerPoint</Application>
  <PresentationFormat>On-screen Show (4:3)</PresentationFormat>
  <Paragraphs>854</Paragraphs>
  <Slides>92</Slides>
  <Notes>50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Arial Unicode MS</vt:lpstr>
      <vt:lpstr>ＭＳ Ｐゴシック</vt:lpstr>
      <vt:lpstr>Arial</vt:lpstr>
      <vt:lpstr>Century Gothic</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Getting Rows and Values</vt:lpstr>
      <vt:lpstr>Writing examples</vt:lpstr>
      <vt:lpstr>Unit 2</vt:lpstr>
      <vt:lpstr>The animals dataset</vt:lpstr>
      <vt:lpstr>The animals dataset</vt:lpstr>
      <vt:lpstr>The animals dataset</vt:lpstr>
      <vt:lpstr>Question Types</vt:lpstr>
      <vt:lpstr>Question Types</vt:lpstr>
      <vt:lpstr>Threats to Validity</vt:lpstr>
      <vt:lpstr>Project: Choose Your Dataset!</vt:lpstr>
      <vt:lpstr>Unit 3</vt:lpstr>
      <vt:lpstr>Defining Values</vt:lpstr>
      <vt:lpstr>Defining Functions</vt:lpstr>
      <vt:lpstr>Defining Functions</vt:lpstr>
      <vt:lpstr>The Design Recipe in Your Classroom</vt:lpstr>
      <vt:lpstr>Defining Functions</vt:lpstr>
      <vt:lpstr>Defining Functions</vt:lpstr>
      <vt:lpstr>Unit 4</vt:lpstr>
      <vt:lpstr>Review and Introduction</vt:lpstr>
      <vt:lpstr>Introducing Methods</vt:lpstr>
      <vt:lpstr>More Table Methods</vt:lpstr>
      <vt:lpstr>More Table Methods</vt:lpstr>
      <vt:lpstr>More Table Methods</vt:lpstr>
      <vt:lpstr>Unit 5</vt:lpstr>
      <vt:lpstr>Review</vt:lpstr>
      <vt:lpstr>Introducing Table Plans</vt:lpstr>
      <vt:lpstr>Introducing Table Plans</vt:lpstr>
      <vt:lpstr>Table Plans</vt:lpstr>
      <vt:lpstr>Table Plan Practice</vt:lpstr>
      <vt:lpstr>Your Dataset</vt:lpstr>
      <vt:lpstr>Unit 6</vt:lpstr>
      <vt:lpstr>Visualizing Quantity</vt:lpstr>
      <vt:lpstr>Bar and Pie Charts</vt:lpstr>
      <vt:lpstr>PowerPoint Presentation</vt:lpstr>
      <vt:lpstr>PowerPoint Presentation</vt:lpstr>
      <vt:lpstr>Unit 7</vt:lpstr>
      <vt:lpstr>What do you think?</vt:lpstr>
      <vt:lpstr>Mean</vt:lpstr>
      <vt:lpstr>Median</vt:lpstr>
      <vt:lpstr>Modes</vt:lpstr>
      <vt:lpstr>Which measure is “best”?</vt:lpstr>
      <vt:lpstr>What do you think?</vt:lpstr>
      <vt:lpstr>Variation Matters</vt:lpstr>
      <vt:lpstr>Variation Matters</vt:lpstr>
      <vt:lpstr>variation-dog-plot</vt:lpstr>
      <vt:lpstr>Fake News</vt:lpstr>
      <vt:lpstr>Your dataset</vt:lpstr>
      <vt:lpstr>Unit 8</vt:lpstr>
      <vt:lpstr>Visualizing Frequency</vt:lpstr>
      <vt:lpstr>Bins and Spread</vt:lpstr>
      <vt:lpstr>Which Chart is Best?</vt:lpstr>
      <vt:lpstr>Unit 9</vt:lpstr>
      <vt:lpstr>Do Now</vt:lpstr>
      <vt:lpstr>Scatter plots</vt:lpstr>
      <vt:lpstr>PowerPoint Presentation</vt:lpstr>
      <vt:lpstr>PowerPoint Presentation</vt:lpstr>
      <vt:lpstr>PowerPoint Presentation</vt:lpstr>
      <vt:lpstr>Your Dataset</vt:lpstr>
      <vt:lpstr>Unit 10</vt:lpstr>
      <vt:lpstr>PowerPoint Presentation</vt:lpstr>
      <vt:lpstr>PowerPoint Presentation</vt:lpstr>
      <vt:lpstr>PowerPoint Presentation</vt:lpstr>
      <vt:lpstr>Practice Making Scatterplots</vt:lpstr>
      <vt:lpstr>PowerPoint Presentation</vt:lpstr>
      <vt:lpstr>Unit 11</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887</cp:revision>
  <cp:lastPrinted>2010-06-15T20:49:49Z</cp:lastPrinted>
  <dcterms:created xsi:type="dcterms:W3CDTF">2015-08-09T14:46:48Z</dcterms:created>
  <dcterms:modified xsi:type="dcterms:W3CDTF">2018-07-25T15:20:00Z</dcterms:modified>
  <cp:category/>
</cp:coreProperties>
</file>